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Extra-Light" charset="1" panose="00000300000000000000"/>
      <p:regular r:id="rId16"/>
    </p:embeddedFont>
    <p:embeddedFont>
      <p:font typeface="Poppins Extra-Light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  <p:embeddedFont>
      <p:font typeface="Open Sans" charset="1" panose="020B0606030504020204"/>
      <p:regular r:id="rId28"/>
    </p:embeddedFont>
    <p:embeddedFont>
      <p:font typeface="Open Sans Bold" charset="1" panose="020B0806030504020204"/>
      <p:regular r:id="rId29"/>
    </p:embeddedFont>
    <p:embeddedFont>
      <p:font typeface="Open Sans Italics" charset="1" panose="020B0606030504020204"/>
      <p:regular r:id="rId30"/>
    </p:embeddedFont>
    <p:embeddedFont>
      <p:font typeface="Open Sans Bold Italics" charset="1" panose="020B0806030504020204"/>
      <p:regular r:id="rId31"/>
    </p:embeddedFont>
    <p:embeddedFont>
      <p:font typeface="Open Sans Light" charset="1" panose="020B0306030504020204"/>
      <p:regular r:id="rId32"/>
    </p:embeddedFont>
    <p:embeddedFont>
      <p:font typeface="Open Sans Light Italics" charset="1" panose="020B0306030504020204"/>
      <p:regular r:id="rId33"/>
    </p:embeddedFont>
    <p:embeddedFont>
      <p:font typeface="Open Sans Ultra-Bold" charset="1" panose="00000000000000000000"/>
      <p:regular r:id="rId34"/>
    </p:embeddedFont>
    <p:embeddedFont>
      <p:font typeface="Open Sans Ultra-Bold Italics" charset="1" panose="000000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47" Target="slides/slide12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853278" y="2615657"/>
            <a:ext cx="10946941" cy="8896877"/>
          </a:xfrm>
          <a:custGeom>
            <a:avLst/>
            <a:gdLst/>
            <a:ahLst/>
            <a:cxnLst/>
            <a:rect r="r" b="b" t="t" l="l"/>
            <a:pathLst>
              <a:path h="8896877" w="10946941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43554" y="-1718684"/>
            <a:ext cx="5643741" cy="4114800"/>
          </a:xfrm>
          <a:custGeom>
            <a:avLst/>
            <a:gdLst/>
            <a:ahLst/>
            <a:cxnLst/>
            <a:rect r="r" b="b" t="t" l="l"/>
            <a:pathLst>
              <a:path h="4114800" w="5643741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28216" y="4309539"/>
            <a:ext cx="6821081" cy="159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319"/>
              </a:lnSpc>
            </a:pPr>
            <a:r>
              <a:rPr lang="en-US" sz="8799" spc="-149">
                <a:solidFill>
                  <a:srgbClr val="FFFFFF"/>
                </a:solidFill>
                <a:latin typeface="Poppins Bold"/>
              </a:rPr>
              <a:t>JAVA OOP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28216" y="6202251"/>
            <a:ext cx="6915784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80"/>
              </a:lnSpc>
            </a:pPr>
            <a:r>
              <a:rPr lang="en-US" sz="1800">
                <a:solidFill>
                  <a:srgbClr val="D9D9D9"/>
                </a:solidFill>
                <a:latin typeface="Poppins"/>
              </a:rPr>
              <a:t>ITE64 - Integrative Programming and Technologies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9998267"/>
            <a:ext cx="9144000" cy="288733"/>
            <a:chOff x="0" y="0"/>
            <a:chExt cx="2408296" cy="760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08296" cy="76045"/>
            </a:xfrm>
            <a:custGeom>
              <a:avLst/>
              <a:gdLst/>
              <a:ahLst/>
              <a:cxnLst/>
              <a:rect r="r" b="b" t="t" l="l"/>
              <a:pathLst>
                <a:path h="76045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408296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11545" y="1028700"/>
            <a:ext cx="9147755" cy="8229600"/>
            <a:chOff x="0" y="0"/>
            <a:chExt cx="2168357" cy="19507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68357" cy="1950720"/>
            </a:xfrm>
            <a:custGeom>
              <a:avLst/>
              <a:gdLst/>
              <a:ahLst/>
              <a:cxnLst/>
              <a:rect r="r" b="b" t="t" l="l"/>
              <a:pathLst>
                <a:path h="1950720" w="2168357">
                  <a:moveTo>
                    <a:pt x="0" y="0"/>
                  </a:moveTo>
                  <a:lnTo>
                    <a:pt x="2168357" y="0"/>
                  </a:lnTo>
                  <a:lnTo>
                    <a:pt x="2168357" y="1950720"/>
                  </a:lnTo>
                  <a:lnTo>
                    <a:pt x="0" y="195072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68357" cy="19888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-2312988" y="5675340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8" y="0"/>
                </a:lnTo>
                <a:lnTo>
                  <a:pt x="9005308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137360" y="2119272"/>
            <a:ext cx="9096124" cy="6393765"/>
          </a:xfrm>
          <a:custGeom>
            <a:avLst/>
            <a:gdLst/>
            <a:ahLst/>
            <a:cxnLst/>
            <a:rect r="r" b="b" t="t" l="l"/>
            <a:pathLst>
              <a:path h="6393765" w="9096124">
                <a:moveTo>
                  <a:pt x="0" y="0"/>
                </a:moveTo>
                <a:lnTo>
                  <a:pt x="9096124" y="0"/>
                </a:lnTo>
                <a:lnTo>
                  <a:pt x="9096124" y="6393765"/>
                </a:lnTo>
                <a:lnTo>
                  <a:pt x="0" y="63937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85871" y="4574359"/>
            <a:ext cx="7075790" cy="2201964"/>
          </a:xfrm>
          <a:custGeom>
            <a:avLst/>
            <a:gdLst/>
            <a:ahLst/>
            <a:cxnLst/>
            <a:rect r="r" b="b" t="t" l="l"/>
            <a:pathLst>
              <a:path h="2201964" w="7075790">
                <a:moveTo>
                  <a:pt x="0" y="0"/>
                </a:moveTo>
                <a:lnTo>
                  <a:pt x="7075790" y="0"/>
                </a:lnTo>
                <a:lnTo>
                  <a:pt x="7075790" y="2201963"/>
                </a:lnTo>
                <a:lnTo>
                  <a:pt x="0" y="22019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12082" y="1545749"/>
            <a:ext cx="5512166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Memory Allocation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4360" y="0"/>
            <a:ext cx="8593640" cy="10287000"/>
            <a:chOff x="0" y="0"/>
            <a:chExt cx="2037011" cy="243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7011" cy="2438400"/>
            </a:xfrm>
            <a:custGeom>
              <a:avLst/>
              <a:gdLst/>
              <a:ahLst/>
              <a:cxnLst/>
              <a:rect r="r" b="b" t="t" l="l"/>
              <a:pathLst>
                <a:path h="2438400" w="2037011">
                  <a:moveTo>
                    <a:pt x="0" y="0"/>
                  </a:moveTo>
                  <a:lnTo>
                    <a:pt x="2037011" y="0"/>
                  </a:lnTo>
                  <a:lnTo>
                    <a:pt x="2037011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071C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37011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067384" y="3896205"/>
            <a:ext cx="5756467" cy="963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EEF2F5"/>
                </a:solidFill>
                <a:latin typeface="Poppins"/>
              </a:rPr>
              <a:t>Bundle the data and methods that operate on the data in a single unit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-5400000">
            <a:off x="16024361" y="1974906"/>
            <a:ext cx="4238545" cy="288733"/>
            <a:chOff x="0" y="0"/>
            <a:chExt cx="1116325" cy="760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1305676" y="5268621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6565688"/>
                </a:moveTo>
                <a:lnTo>
                  <a:pt x="9005307" y="6565688"/>
                </a:lnTo>
                <a:lnTo>
                  <a:pt x="9005307" y="0"/>
                </a:lnTo>
                <a:lnTo>
                  <a:pt x="0" y="0"/>
                </a:lnTo>
                <a:lnTo>
                  <a:pt x="0" y="656568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44180" y="3063509"/>
            <a:ext cx="8799820" cy="4605239"/>
          </a:xfrm>
          <a:custGeom>
            <a:avLst/>
            <a:gdLst/>
            <a:ahLst/>
            <a:cxnLst/>
            <a:rect r="r" b="b" t="t" l="l"/>
            <a:pathLst>
              <a:path h="4605239" w="8799820">
                <a:moveTo>
                  <a:pt x="0" y="0"/>
                </a:moveTo>
                <a:lnTo>
                  <a:pt x="8799820" y="0"/>
                </a:lnTo>
                <a:lnTo>
                  <a:pt x="8799820" y="4605239"/>
                </a:lnTo>
                <a:lnTo>
                  <a:pt x="0" y="46052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067384" y="1982089"/>
            <a:ext cx="6191916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Encapsulation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067384" y="5869376"/>
            <a:ext cx="5756467" cy="1935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EEF2F5"/>
                </a:solidFill>
                <a:latin typeface="Poppins"/>
              </a:rPr>
              <a:t>- make fields private</a:t>
            </a:r>
          </a:p>
          <a:p>
            <a:pPr>
              <a:lnSpc>
                <a:spcPts val="3839"/>
              </a:lnSpc>
            </a:pPr>
            <a:r>
              <a:rPr lang="en-US" sz="2399">
                <a:solidFill>
                  <a:srgbClr val="EEF2F5"/>
                </a:solidFill>
                <a:latin typeface="Poppins"/>
              </a:rPr>
              <a:t>- use setters and getters to ensure that fields can only be accessed and altered only in the same class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312988" y="5675340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8" y="0"/>
                </a:lnTo>
                <a:lnTo>
                  <a:pt x="9005308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814236" y="3101584"/>
            <a:ext cx="10445064" cy="6156716"/>
          </a:xfrm>
          <a:custGeom>
            <a:avLst/>
            <a:gdLst/>
            <a:ahLst/>
            <a:cxnLst/>
            <a:rect r="r" b="b" t="t" l="l"/>
            <a:pathLst>
              <a:path h="6156716" w="10445064">
                <a:moveTo>
                  <a:pt x="0" y="0"/>
                </a:moveTo>
                <a:lnTo>
                  <a:pt x="10445064" y="0"/>
                </a:lnTo>
                <a:lnTo>
                  <a:pt x="10445064" y="6156716"/>
                </a:lnTo>
                <a:lnTo>
                  <a:pt x="0" y="615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12082" y="1545749"/>
            <a:ext cx="11297615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Programming Paradigms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10572" y="3044434"/>
            <a:ext cx="4475132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Open Sans Light"/>
              </a:rPr>
              <a:t>- ways or syles of writing codes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312988" y="5675340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8" y="0"/>
                </a:lnTo>
                <a:lnTo>
                  <a:pt x="9005308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301555" y="2828826"/>
            <a:ext cx="5069532" cy="6139167"/>
          </a:xfrm>
          <a:custGeom>
            <a:avLst/>
            <a:gdLst/>
            <a:ahLst/>
            <a:cxnLst/>
            <a:rect r="r" b="b" t="t" l="l"/>
            <a:pathLst>
              <a:path h="6139167" w="5069532">
                <a:moveTo>
                  <a:pt x="0" y="0"/>
                </a:moveTo>
                <a:lnTo>
                  <a:pt x="5069532" y="0"/>
                </a:lnTo>
                <a:lnTo>
                  <a:pt x="5069532" y="6139167"/>
                </a:lnTo>
                <a:lnTo>
                  <a:pt x="0" y="61391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681806" y="2828826"/>
            <a:ext cx="4655781" cy="6129358"/>
          </a:xfrm>
          <a:custGeom>
            <a:avLst/>
            <a:gdLst/>
            <a:ahLst/>
            <a:cxnLst/>
            <a:rect r="r" b="b" t="t" l="l"/>
            <a:pathLst>
              <a:path h="6129358" w="4655781">
                <a:moveTo>
                  <a:pt x="0" y="0"/>
                </a:moveTo>
                <a:lnTo>
                  <a:pt x="4655781" y="0"/>
                </a:lnTo>
                <a:lnTo>
                  <a:pt x="4655781" y="6129358"/>
                </a:lnTo>
                <a:lnTo>
                  <a:pt x="0" y="61293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12082" y="1545749"/>
            <a:ext cx="11297615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Programming Paradigms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54584" y="0"/>
            <a:ext cx="11133416" cy="3429000"/>
            <a:chOff x="0" y="0"/>
            <a:chExt cx="263903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39032" cy="812800"/>
            </a:xfrm>
            <a:custGeom>
              <a:avLst/>
              <a:gdLst/>
              <a:ahLst/>
              <a:cxnLst/>
              <a:rect r="r" b="b" t="t" l="l"/>
              <a:pathLst>
                <a:path h="812800" w="2639032">
                  <a:moveTo>
                    <a:pt x="0" y="0"/>
                  </a:moveTo>
                  <a:lnTo>
                    <a:pt x="2639032" y="0"/>
                  </a:lnTo>
                  <a:lnTo>
                    <a:pt x="263903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71C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639032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437354" y="3429000"/>
            <a:ext cx="9850646" cy="3429000"/>
            <a:chOff x="0" y="0"/>
            <a:chExt cx="2334968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34968" cy="812800"/>
            </a:xfrm>
            <a:custGeom>
              <a:avLst/>
              <a:gdLst/>
              <a:ahLst/>
              <a:cxnLst/>
              <a:rect r="r" b="b" t="t" l="l"/>
              <a:pathLst>
                <a:path h="812800" w="2334968">
                  <a:moveTo>
                    <a:pt x="0" y="0"/>
                  </a:moveTo>
                  <a:lnTo>
                    <a:pt x="2334968" y="0"/>
                  </a:lnTo>
                  <a:lnTo>
                    <a:pt x="233496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334968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24636" y="6858000"/>
            <a:ext cx="8363364" cy="3429000"/>
            <a:chOff x="0" y="0"/>
            <a:chExt cx="1982427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82427" cy="812800"/>
            </a:xfrm>
            <a:custGeom>
              <a:avLst/>
              <a:gdLst/>
              <a:ahLst/>
              <a:cxnLst/>
              <a:rect r="r" b="b" t="t" l="l"/>
              <a:pathLst>
                <a:path h="812800" w="1982427">
                  <a:moveTo>
                    <a:pt x="0" y="0"/>
                  </a:moveTo>
                  <a:lnTo>
                    <a:pt x="1982427" y="0"/>
                  </a:lnTo>
                  <a:lnTo>
                    <a:pt x="198242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71C4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982427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437354" y="1053439"/>
            <a:ext cx="6409167" cy="96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>
                <a:solidFill>
                  <a:srgbClr val="EEF2F5"/>
                </a:solidFill>
                <a:latin typeface="Poppins"/>
              </a:rPr>
              <a:t>In OOP, everything is based on the concepts of objects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4636" y="4482439"/>
            <a:ext cx="6409167" cy="1449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latin typeface="Poppins"/>
              </a:rPr>
              <a:t>Objects are units based on data(or state) and operations on data called methods(or behavior)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21496" y="5774042"/>
            <a:ext cx="5570308" cy="260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101010"/>
                </a:solidFill>
                <a:latin typeface="Poppins Bold"/>
              </a:rPr>
              <a:t>Object Oriented Programming</a:t>
            </a:r>
          </a:p>
        </p:txBody>
      </p:sp>
      <p:sp>
        <p:nvSpPr>
          <p:cNvPr name="Freeform 14" id="14"/>
          <p:cNvSpPr/>
          <p:nvPr/>
        </p:nvSpPr>
        <p:spPr>
          <a:xfrm flipH="true" flipV="false" rot="0">
            <a:off x="-2861667" y="-805804"/>
            <a:ext cx="8166327" cy="6636996"/>
          </a:xfrm>
          <a:custGeom>
            <a:avLst/>
            <a:gdLst/>
            <a:ahLst/>
            <a:cxnLst/>
            <a:rect r="r" b="b" t="t" l="l"/>
            <a:pathLst>
              <a:path h="6636996" w="8166327">
                <a:moveTo>
                  <a:pt x="8166327" y="0"/>
                </a:moveTo>
                <a:lnTo>
                  <a:pt x="0" y="0"/>
                </a:lnTo>
                <a:lnTo>
                  <a:pt x="0" y="6636996"/>
                </a:lnTo>
                <a:lnTo>
                  <a:pt x="8166327" y="6636996"/>
                </a:lnTo>
                <a:lnTo>
                  <a:pt x="816632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312988" y="5675340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8" y="0"/>
                </a:lnTo>
                <a:lnTo>
                  <a:pt x="9005308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407989" y="2733940"/>
            <a:ext cx="5556563" cy="5882801"/>
          </a:xfrm>
          <a:custGeom>
            <a:avLst/>
            <a:gdLst/>
            <a:ahLst/>
            <a:cxnLst/>
            <a:rect r="r" b="b" t="t" l="l"/>
            <a:pathLst>
              <a:path h="5882801" w="5556563">
                <a:moveTo>
                  <a:pt x="0" y="0"/>
                </a:moveTo>
                <a:lnTo>
                  <a:pt x="5556563" y="0"/>
                </a:lnTo>
                <a:lnTo>
                  <a:pt x="5556563" y="5882801"/>
                </a:lnTo>
                <a:lnTo>
                  <a:pt x="0" y="58828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00059" y="2712214"/>
            <a:ext cx="4773431" cy="5904527"/>
          </a:xfrm>
          <a:custGeom>
            <a:avLst/>
            <a:gdLst/>
            <a:ahLst/>
            <a:cxnLst/>
            <a:rect r="r" b="b" t="t" l="l"/>
            <a:pathLst>
              <a:path h="5904527" w="4773431">
                <a:moveTo>
                  <a:pt x="0" y="0"/>
                </a:moveTo>
                <a:lnTo>
                  <a:pt x="4773431" y="0"/>
                </a:lnTo>
                <a:lnTo>
                  <a:pt x="4773431" y="5904527"/>
                </a:lnTo>
                <a:lnTo>
                  <a:pt x="0" y="59045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12082" y="1545749"/>
            <a:ext cx="11297615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OOP vs Functional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312988" y="5675340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8" y="0"/>
                </a:lnTo>
                <a:lnTo>
                  <a:pt x="9005308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712082" y="2645926"/>
            <a:ext cx="5066096" cy="6312258"/>
          </a:xfrm>
          <a:custGeom>
            <a:avLst/>
            <a:gdLst/>
            <a:ahLst/>
            <a:cxnLst/>
            <a:rect r="r" b="b" t="t" l="l"/>
            <a:pathLst>
              <a:path h="6312258" w="5066096">
                <a:moveTo>
                  <a:pt x="0" y="0"/>
                </a:moveTo>
                <a:lnTo>
                  <a:pt x="5066096" y="0"/>
                </a:lnTo>
                <a:lnTo>
                  <a:pt x="5066096" y="6312258"/>
                </a:lnTo>
                <a:lnTo>
                  <a:pt x="0" y="63122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12082" y="1545749"/>
            <a:ext cx="11297615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Benefits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34668" y="3573420"/>
            <a:ext cx="9015152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Open Sans Light"/>
              </a:rPr>
              <a:t>breaking down a large complex application into smaller, manageable objects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34668" y="4986715"/>
            <a:ext cx="9015152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Open Sans Light"/>
              </a:rPr>
              <a:t>if an object is not working properly, we can only focus fixing that object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734668" y="6745030"/>
            <a:ext cx="9015152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Open Sans Light"/>
              </a:rPr>
              <a:t>more opportunity to reuse code in other applications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34668" y="8117336"/>
            <a:ext cx="9015152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Open Sans Light"/>
              </a:rPr>
              <a:t>less time building applications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4360" y="0"/>
            <a:ext cx="8593640" cy="10287000"/>
            <a:chOff x="0" y="0"/>
            <a:chExt cx="2037011" cy="243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7011" cy="2438400"/>
            </a:xfrm>
            <a:custGeom>
              <a:avLst/>
              <a:gdLst/>
              <a:ahLst/>
              <a:cxnLst/>
              <a:rect r="r" b="b" t="t" l="l"/>
              <a:pathLst>
                <a:path h="2438400" w="2037011">
                  <a:moveTo>
                    <a:pt x="0" y="0"/>
                  </a:moveTo>
                  <a:lnTo>
                    <a:pt x="2037011" y="0"/>
                  </a:lnTo>
                  <a:lnTo>
                    <a:pt x="2037011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071C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37011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067384" y="4761924"/>
            <a:ext cx="5756467" cy="963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EEF2F5"/>
                </a:solidFill>
                <a:latin typeface="Poppins"/>
              </a:rPr>
              <a:t>A class is a blueprint for creating objects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-5400000">
            <a:off x="16024361" y="1974906"/>
            <a:ext cx="4238545" cy="288733"/>
            <a:chOff x="0" y="0"/>
            <a:chExt cx="1116325" cy="760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1305676" y="5268621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6565688"/>
                </a:moveTo>
                <a:lnTo>
                  <a:pt x="9005307" y="6565688"/>
                </a:lnTo>
                <a:lnTo>
                  <a:pt x="9005307" y="0"/>
                </a:lnTo>
                <a:lnTo>
                  <a:pt x="0" y="0"/>
                </a:lnTo>
                <a:lnTo>
                  <a:pt x="0" y="656568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052529" y="1761481"/>
            <a:ext cx="5927457" cy="5226473"/>
          </a:xfrm>
          <a:custGeom>
            <a:avLst/>
            <a:gdLst/>
            <a:ahLst/>
            <a:cxnLst/>
            <a:rect r="r" b="b" t="t" l="l"/>
            <a:pathLst>
              <a:path h="5226473" w="5927457">
                <a:moveTo>
                  <a:pt x="0" y="0"/>
                </a:moveTo>
                <a:lnTo>
                  <a:pt x="5927457" y="0"/>
                </a:lnTo>
                <a:lnTo>
                  <a:pt x="5927457" y="5226473"/>
                </a:lnTo>
                <a:lnTo>
                  <a:pt x="0" y="5226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3934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067384" y="1982089"/>
            <a:ext cx="6191916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Classes and Objects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067384" y="6361968"/>
            <a:ext cx="5756467" cy="478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EEF2F5"/>
                </a:solidFill>
                <a:latin typeface="Poppins"/>
              </a:rPr>
              <a:t>An object is an instance of a class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23520" y="8208247"/>
            <a:ext cx="5756467" cy="553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>
                <a:solidFill>
                  <a:srgbClr val="0D181F"/>
                </a:solidFill>
                <a:latin typeface="Poppins"/>
              </a:rPr>
              <a:t>Car myCar = new Car();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4360" y="0"/>
            <a:ext cx="8593640" cy="10287000"/>
            <a:chOff x="0" y="0"/>
            <a:chExt cx="2037011" cy="243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7011" cy="2438400"/>
            </a:xfrm>
            <a:custGeom>
              <a:avLst/>
              <a:gdLst/>
              <a:ahLst/>
              <a:cxnLst/>
              <a:rect r="r" b="b" t="t" l="l"/>
              <a:pathLst>
                <a:path h="2438400" w="2037011">
                  <a:moveTo>
                    <a:pt x="0" y="0"/>
                  </a:moveTo>
                  <a:lnTo>
                    <a:pt x="2037011" y="0"/>
                  </a:lnTo>
                  <a:lnTo>
                    <a:pt x="2037011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071C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37011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067384" y="4761924"/>
            <a:ext cx="5756467" cy="963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EEF2F5"/>
                </a:solidFill>
                <a:latin typeface="Poppins"/>
              </a:rPr>
              <a:t>What state and behavior can a class TV have?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-5400000">
            <a:off x="16024361" y="1974906"/>
            <a:ext cx="4238545" cy="288733"/>
            <a:chOff x="0" y="0"/>
            <a:chExt cx="1116325" cy="760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1305676" y="5268621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6565688"/>
                </a:moveTo>
                <a:lnTo>
                  <a:pt x="9005307" y="6565688"/>
                </a:lnTo>
                <a:lnTo>
                  <a:pt x="9005307" y="0"/>
                </a:lnTo>
                <a:lnTo>
                  <a:pt x="0" y="0"/>
                </a:lnTo>
                <a:lnTo>
                  <a:pt x="0" y="656568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694312" y="1908913"/>
            <a:ext cx="4814882" cy="5934622"/>
          </a:xfrm>
          <a:custGeom>
            <a:avLst/>
            <a:gdLst/>
            <a:ahLst/>
            <a:cxnLst/>
            <a:rect r="r" b="b" t="t" l="l"/>
            <a:pathLst>
              <a:path h="5934622" w="4814882">
                <a:moveTo>
                  <a:pt x="0" y="0"/>
                </a:moveTo>
                <a:lnTo>
                  <a:pt x="4814882" y="0"/>
                </a:lnTo>
                <a:lnTo>
                  <a:pt x="4814882" y="5934622"/>
                </a:lnTo>
                <a:lnTo>
                  <a:pt x="0" y="59346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067384" y="1982089"/>
            <a:ext cx="6191916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Question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312988" y="5675340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8" y="0"/>
                </a:lnTo>
                <a:lnTo>
                  <a:pt x="9005308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16325" cy="11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712082" y="1545749"/>
            <a:ext cx="6828518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Creating classes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12082" y="3722053"/>
            <a:ext cx="6669052" cy="2785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Open Sans Light"/>
              </a:rPr>
              <a:t>- use Pascal naming convention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Open Sans Light"/>
              </a:rPr>
              <a:t>- use nouns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Open Sans Light"/>
              </a:rPr>
              <a:t>- create class members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Open Sans Light"/>
              </a:rPr>
              <a:t>- create constructor/s</a:t>
            </a:r>
          </a:p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Open Sans Light"/>
              </a:rPr>
              <a:t>- create method/s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23810" y="1545749"/>
            <a:ext cx="6828518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Creating objects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03543" y="3722053"/>
            <a:ext cx="6669052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Open Sans Light"/>
              </a:rPr>
              <a:t>Syntax:</a:t>
            </a:r>
          </a:p>
          <a:p>
            <a:pPr>
              <a:lnSpc>
                <a:spcPts val="4480"/>
              </a:lnSpc>
            </a:pPr>
          </a:p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Open Sans Light"/>
              </a:rPr>
              <a:t>Object objName = new Object();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DAF702-TZFQ</dc:identifier>
  <dcterms:modified xsi:type="dcterms:W3CDTF">2011-08-01T06:04:30Z</dcterms:modified>
  <cp:revision>1</cp:revision>
  <dc:title>ITE64 Chapter 2</dc:title>
</cp:coreProperties>
</file>

<file path=docProps/thumbnail.jpeg>
</file>